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IBM Plex Sans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93FC77-A5AF-46D8-9DA8-8AD427E6428A}">
  <a:tblStyle styleId="{BA93FC77-A5AF-46D8-9DA8-8AD427E6428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2.xml"/><Relationship Id="rId42" Type="http://schemas.openxmlformats.org/officeDocument/2006/relationships/font" Target="fonts/IBMPlexSansSemiBold-bold.fntdata"/><Relationship Id="rId41" Type="http://schemas.openxmlformats.org/officeDocument/2006/relationships/font" Target="fonts/IBMPlexSansSemiBold-regular.fntdata"/><Relationship Id="rId22" Type="http://schemas.openxmlformats.org/officeDocument/2006/relationships/slide" Target="slides/slide14.xml"/><Relationship Id="rId44" Type="http://schemas.openxmlformats.org/officeDocument/2006/relationships/font" Target="fonts/IBMPlexSansSemiBold-boldItalic.fntdata"/><Relationship Id="rId21" Type="http://schemas.openxmlformats.org/officeDocument/2006/relationships/slide" Target="slides/slide13.xml"/><Relationship Id="rId43" Type="http://schemas.openxmlformats.org/officeDocument/2006/relationships/font" Target="fonts/IBMPlexSansSemiBold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IBMPlexSans-regular.fntdata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IBMPlexSans-italic.fntdata"/><Relationship Id="rId12" Type="http://schemas.openxmlformats.org/officeDocument/2006/relationships/slide" Target="slides/slide4.xml"/><Relationship Id="rId34" Type="http://schemas.openxmlformats.org/officeDocument/2006/relationships/font" Target="fonts/IBMPlexSans-bold.fntdata"/><Relationship Id="rId15" Type="http://schemas.openxmlformats.org/officeDocument/2006/relationships/slide" Target="slides/slide7.xml"/><Relationship Id="rId37" Type="http://schemas.openxmlformats.org/officeDocument/2006/relationships/font" Target="fonts/Roboto-regular.fntdata"/><Relationship Id="rId14" Type="http://schemas.openxmlformats.org/officeDocument/2006/relationships/slide" Target="slides/slide6.xml"/><Relationship Id="rId36" Type="http://schemas.openxmlformats.org/officeDocument/2006/relationships/font" Target="fonts/IBMPlexSans-boldItalic.fntdata"/><Relationship Id="rId17" Type="http://schemas.openxmlformats.org/officeDocument/2006/relationships/slide" Target="slides/slide9.xml"/><Relationship Id="rId39" Type="http://schemas.openxmlformats.org/officeDocument/2006/relationships/font" Target="fonts/Roboto-italic.fntdata"/><Relationship Id="rId16" Type="http://schemas.openxmlformats.org/officeDocument/2006/relationships/slide" Target="slides/slide8.xml"/><Relationship Id="rId38" Type="http://schemas.openxmlformats.org/officeDocument/2006/relationships/font" Target="fonts/Roboto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7c153ee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47c153ee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59d5c2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59d5c2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2f55f9f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2f55f9f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72a6608fc8_1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72a6608fc8_1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2a6608fc8_1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2a6608fc8_1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59d5c29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59d5c29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45a34eb6f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545a34eb6f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2a6608fc8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2a6608fc8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781d8c2c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781d8c2c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81d8c2c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81d8c2c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781d8c2c1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781d8c2c1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2a6608fc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2a6608fc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622dc156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622dc156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622dc156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622dc156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622dc156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622dc156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8b3a991f8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38b3a991f8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622dc156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622dc156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79787721d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79787721d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00391fea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00391fea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2a6608fc8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2a6608fc8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007bd500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007bd500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076440073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076440073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72a6608fc8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72a6608fc8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2a6608fc8_1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2a6608fc8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gif"/><Relationship Id="rId4" Type="http://schemas.openxmlformats.org/officeDocument/2006/relationships/image" Target="../media/image35.gif"/><Relationship Id="rId5" Type="http://schemas.openxmlformats.org/officeDocument/2006/relationships/image" Target="../media/image42.gif"/><Relationship Id="rId6" Type="http://schemas.openxmlformats.org/officeDocument/2006/relationships/image" Target="../media/image3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gif"/><Relationship Id="rId4" Type="http://schemas.openxmlformats.org/officeDocument/2006/relationships/image" Target="../media/image35.gif"/><Relationship Id="rId5" Type="http://schemas.openxmlformats.org/officeDocument/2006/relationships/image" Target="../media/image42.gif"/><Relationship Id="rId6" Type="http://schemas.openxmlformats.org/officeDocument/2006/relationships/image" Target="../media/image3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jp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540000" y="720000"/>
            <a:ext cx="43965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Знакомство </a:t>
            </a:r>
            <a:br>
              <a:rPr lang="ru" sz="3200"/>
            </a:br>
            <a:r>
              <a:rPr lang="ru" sz="3200"/>
              <a:t>с языками программирования</a:t>
            </a:r>
            <a:endParaRPr sz="3200"/>
          </a:p>
        </p:txBody>
      </p:sp>
      <p:sp>
        <p:nvSpPr>
          <p:cNvPr id="350" name="Google Shape;350;p66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3</a:t>
            </a:r>
            <a:endParaRPr sz="1000"/>
          </a:p>
        </p:txBody>
      </p:sp>
      <p:pic>
        <p:nvPicPr>
          <p:cNvPr descr="preencoded.png" id="351" name="Google Shape;3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9925" y="1606450"/>
            <a:ext cx="4154075" cy="1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70" name="Google Shape;470;p7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№18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76" name="Google Shape;476;p7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№18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7" name="Google Shape;477;p76"/>
          <p:cNvSpPr txBox="1"/>
          <p:nvPr/>
        </p:nvSpPr>
        <p:spPr>
          <a:xfrm>
            <a:off x="536400" y="1260000"/>
            <a:ext cx="4547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по заданному номеру четверти, показывает диапазон возможных координат точек в этой четверти (x и y).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8" name="Google Shape;478;p7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84" name="Google Shape;484;p7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№18.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5" name="Google Shape;485;p77"/>
          <p:cNvSpPr txBox="1"/>
          <p:nvPr/>
        </p:nvSpPr>
        <p:spPr>
          <a:xfrm>
            <a:off x="536400" y="1260000"/>
            <a:ext cx="4547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по заданному номеру четверти, показывает диапазон возможных координат точек в этой четверти (x и y).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7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92" name="Google Shape;492;p78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93" name="Google Shape;4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8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00" name="Google Shape;500;p7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№21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06" name="Google Shape;506;p8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№21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7" name="Google Shape;507;p80"/>
          <p:cNvSpPr txBox="1"/>
          <p:nvPr/>
        </p:nvSpPr>
        <p:spPr>
          <a:xfrm>
            <a:off x="536400" y="1260000"/>
            <a:ext cx="4547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координаты двух точек и находит расстояние между ними в 2D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A (3,6); B (2,1) -&gt; 5,09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A (7,-5); B (1,-1) -&gt; 7,21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8" name="Google Shape;508;p8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14" name="Google Shape;514;p81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№21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5" name="Google Shape;515;p81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координаты двух точек и находит расстояние между ними в 2D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A (3,6); B (2,1) -&gt; 5,09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A (7,-5); B (1,-1) -&gt; 7,21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81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22" name="Google Shape;522;p8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№22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28" name="Google Shape;528;p8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№22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9" name="Google Shape;529;p83"/>
          <p:cNvSpPr txBox="1"/>
          <p:nvPr/>
        </p:nvSpPr>
        <p:spPr>
          <a:xfrm>
            <a:off x="536400" y="1260000"/>
            <a:ext cx="4547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(N) и выдаёт таблицу квадратов чисел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от 1 до 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5 -&gt; 1, 4, 9, 16, 25.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2 -&gt; 1,4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8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536" name="Google Shape;536;p8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№22.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7" name="Google Shape;537;p84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(N) и выдаёт таблицу квадратов чисел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от 1 до 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5 -&gt; 1, 4, 9, 16, 25.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2 -&gt; 1,4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8" name="Google Shape;538;p8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67"/>
          <p:cNvCxnSpPr>
            <a:stCxn id="357" idx="4"/>
            <a:endCxn id="358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67"/>
          <p:cNvCxnSpPr>
            <a:stCxn id="358" idx="4"/>
            <a:endCxn id="360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67"/>
          <p:cNvCxnSpPr>
            <a:stCxn id="360" idx="4"/>
            <a:endCxn id="362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7"/>
          <p:cNvSpPr txBox="1"/>
          <p:nvPr>
            <p:ph idx="1" type="subTitle"/>
          </p:nvPr>
        </p:nvSpPr>
        <p:spPr>
          <a:xfrm>
            <a:off x="1008000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Знакомство </a:t>
            </a:r>
            <a:br>
              <a:rPr lang="ru"/>
            </a:br>
            <a:r>
              <a:rPr lang="ru"/>
              <a:t>с языком програм- мирования  С#</a:t>
            </a:r>
            <a:endParaRPr/>
          </a:p>
        </p:txBody>
      </p:sp>
      <p:sp>
        <p:nvSpPr>
          <p:cNvPr id="357" name="Google Shape;357;p67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67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67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2" name="Google Shape;362;p67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7"/>
          <p:cNvSpPr txBox="1"/>
          <p:nvPr>
            <p:ph idx="2" type="subTitle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</a:t>
            </a:r>
            <a:endParaRPr/>
          </a:p>
        </p:txBody>
      </p:sp>
      <p:sp>
        <p:nvSpPr>
          <p:cNvPr id="365" name="Google Shape;365;p67"/>
          <p:cNvSpPr txBox="1"/>
          <p:nvPr>
            <p:ph idx="3" type="subTitle"/>
          </p:nvPr>
        </p:nvSpPr>
        <p:spPr>
          <a:xfrm>
            <a:off x="1008000" y="312445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Лекция 2. Массивы </a:t>
            </a:r>
            <a:br>
              <a:rPr lang="ru">
                <a:solidFill>
                  <a:srgbClr val="252525"/>
                </a:solidFill>
              </a:rPr>
            </a:br>
            <a:r>
              <a:rPr lang="ru">
                <a:solidFill>
                  <a:srgbClr val="252525"/>
                </a:solidFill>
              </a:rPr>
              <a:t>и функции в програм- мировании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366" name="Google Shape;366;p67"/>
          <p:cNvSpPr txBox="1"/>
          <p:nvPr>
            <p:ph idx="4" type="subTitle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Семинар 2.</a:t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7" name="Google Shape;367;p6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368" name="Google Shape;368;p6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cxnSp>
        <p:nvCxnSpPr>
          <p:cNvPr id="369" name="Google Shape;369;p67"/>
          <p:cNvCxnSpPr>
            <a:stCxn id="370" idx="4"/>
            <a:endCxn id="371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67"/>
          <p:cNvCxnSpPr>
            <a:stCxn id="371" idx="4"/>
            <a:endCxn id="373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7"/>
          <p:cNvCxnSpPr>
            <a:stCxn id="373" idx="4"/>
            <a:endCxn id="375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67"/>
          <p:cNvSpPr txBox="1"/>
          <p:nvPr>
            <p:ph idx="1" type="subTitle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Семинар 3.</a:t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0" name="Google Shape;370;p67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67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67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7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7"/>
          <p:cNvSpPr txBox="1"/>
          <p:nvPr>
            <p:ph idx="2" type="subTitle"/>
          </p:nvPr>
        </p:nvSpPr>
        <p:spPr>
          <a:xfrm>
            <a:off x="3114013" y="2288875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3.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Функции</a:t>
            </a:r>
            <a:r>
              <a:rPr lang="ru">
                <a:solidFill>
                  <a:schemeClr val="lt2"/>
                </a:solidFill>
              </a:rPr>
              <a:t> </a:t>
            </a:r>
            <a:r>
              <a:rPr lang="ru">
                <a:solidFill>
                  <a:schemeClr val="lt2"/>
                </a:solidFill>
              </a:rPr>
              <a:t>(продолжение)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8" name="Google Shape;378;p67"/>
          <p:cNvSpPr txBox="1"/>
          <p:nvPr>
            <p:ph idx="3" type="subTitle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67"/>
          <p:cNvSpPr txBox="1"/>
          <p:nvPr>
            <p:ph idx="4" type="subTitle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80" name="Google Shape;380;p67"/>
          <p:cNvCxnSpPr>
            <a:stCxn id="381" idx="4"/>
            <a:endCxn id="382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67"/>
          <p:cNvCxnSpPr>
            <a:stCxn id="382" idx="4"/>
            <a:endCxn id="384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67"/>
          <p:cNvCxnSpPr>
            <a:stCxn id="384" idx="4"/>
            <a:endCxn id="386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67"/>
          <p:cNvSpPr txBox="1"/>
          <p:nvPr>
            <p:ph idx="1" type="subTitle"/>
          </p:nvPr>
        </p:nvSpPr>
        <p:spPr>
          <a:xfrm>
            <a:off x="5220052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4.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Двумерные массивы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и рекурсия.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1" name="Google Shape;381;p67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67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p67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67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67"/>
          <p:cNvSpPr txBox="1"/>
          <p:nvPr>
            <p:ph idx="2" type="subTitle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6.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9" name="Google Shape;389;p67"/>
          <p:cNvSpPr txBox="1"/>
          <p:nvPr>
            <p:ph idx="3" type="subTitle"/>
          </p:nvPr>
        </p:nvSpPr>
        <p:spPr>
          <a:xfrm>
            <a:off x="5220038" y="3124438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5.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Как не нужно писать код. Часть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0" name="Google Shape;390;p67"/>
          <p:cNvSpPr txBox="1"/>
          <p:nvPr>
            <p:ph idx="4" type="subTitle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7.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91" name="Google Shape;391;p67"/>
          <p:cNvCxnSpPr>
            <a:stCxn id="392" idx="4"/>
            <a:endCxn id="393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67"/>
          <p:cNvCxnSpPr>
            <a:stCxn id="393" idx="4"/>
            <a:endCxn id="395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67"/>
          <p:cNvSpPr txBox="1"/>
          <p:nvPr>
            <p:ph idx="1" type="subTitle"/>
          </p:nvPr>
        </p:nvSpPr>
        <p:spPr>
          <a:xfrm>
            <a:off x="7326063" y="1440000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6. Как не нужно писать код. Часть 2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67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67"/>
          <p:cNvSpPr txBox="1"/>
          <p:nvPr>
            <p:ph idx="2" type="subTitle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8.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8" name="Google Shape;398;p67"/>
          <p:cNvSpPr txBox="1"/>
          <p:nvPr>
            <p:ph idx="3" type="subTitle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9.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544" name="Google Shape;54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5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85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9" name="Google Shape;549;p85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55" name="Google Shape;555;p8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61" name="Google Shape;561;p8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id="562" name="Google Shape;5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3" name="Google Shape;563;p87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{BA93FC77-A5AF-46D8-9DA8-8AD427E6428A}</a:tableStyleId>
              </a:tblPr>
              <a:tblGrid>
                <a:gridCol w="3982475"/>
                <a:gridCol w="2542275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19: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 вход пятизначное число и проверяет, является ли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оно палиндромом.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14212 -&gt;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23432 -&gt; да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12821 -&gt; да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21: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 вход координаты двух точек и находит расстояние между ними в 3D пространстве.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(3,6,8); B (2,1,-7), -&gt; 15.84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(7,-5, 0); B (1,-1,9) -&gt; 11.53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23: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число (N) и выдаёт таблицу кубов чисел от 1 до N.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3 -&gt; 1, 4, 9.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1, 8, 27, 64, 125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3 -&gt; 1, 8, 27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1, 8, 27, 64, 125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8"/>
          <p:cNvSpPr txBox="1"/>
          <p:nvPr/>
        </p:nvSpPr>
        <p:spPr>
          <a:xfrm>
            <a:off x="540000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9" name="Google Shape;569;p88"/>
          <p:cNvSpPr txBox="1"/>
          <p:nvPr/>
        </p:nvSpPr>
        <p:spPr>
          <a:xfrm>
            <a:off x="616175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8"/>
          <p:cNvSpPr txBox="1"/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p88"/>
          <p:cNvSpPr txBox="1"/>
          <p:nvPr/>
        </p:nvSpPr>
        <p:spPr>
          <a:xfrm>
            <a:off x="3350875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sp>
        <p:nvSpPr>
          <p:cNvPr id="573" name="Google Shape;573;p8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descr="preencoded.png" id="574" name="Google Shape;57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5" name="Google Shape;57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7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581" name="Google Shape;581;p8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id="582" name="Google Shape;5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 семинара №2</a:t>
            </a:r>
            <a:endParaRPr/>
          </a:p>
        </p:txBody>
      </p:sp>
      <p:sp>
        <p:nvSpPr>
          <p:cNvPr id="404" name="Google Shape;404;p6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id="405" name="Google Shape;4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6" name="Google Shape;406;p68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{BA93FC77-A5AF-46D8-9DA8-8AD427E6428A}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10: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трёхзначное число и на выходе показывает вторую цифру этого числа.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456 -&gt;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782 -&gt; 8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918 -&gt; 1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13: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выводит третью цифру заданного числа или сообщает,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что третьей цифры нет.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645 -&gt;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78 -&gt; третьей цифры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32679 -&gt; 6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15: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цифру, обозначающую день недели, и проверяет, является ли этот день выходным.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70"/>
          <p:cNvCxnSpPr>
            <a:stCxn id="423" idx="6"/>
            <a:endCxn id="424" idx="2"/>
          </p:cNvCxnSpPr>
          <p:nvPr/>
        </p:nvCxnSpPr>
        <p:spPr>
          <a:xfrm>
            <a:off x="3891205" y="1679701"/>
            <a:ext cx="2386800" cy="4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70"/>
          <p:cNvCxnSpPr>
            <a:stCxn id="424" idx="6"/>
            <a:endCxn id="426" idx="2"/>
          </p:cNvCxnSpPr>
          <p:nvPr/>
        </p:nvCxnSpPr>
        <p:spPr>
          <a:xfrm>
            <a:off x="6757320" y="1683990"/>
            <a:ext cx="238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70"/>
          <p:cNvCxnSpPr>
            <a:stCxn id="428" idx="6"/>
            <a:endCxn id="423" idx="2"/>
          </p:cNvCxnSpPr>
          <p:nvPr/>
        </p:nvCxnSpPr>
        <p:spPr>
          <a:xfrm>
            <a:off x="1019375" y="1679707"/>
            <a:ext cx="239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70"/>
          <p:cNvSpPr txBox="1"/>
          <p:nvPr>
            <p:ph idx="1" type="subTitle"/>
          </p:nvPr>
        </p:nvSpPr>
        <p:spPr>
          <a:xfrm>
            <a:off x="540009" y="1930910"/>
            <a:ext cx="26715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прошлый раз  -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Задачи уровня: “Почувствуй себя интерном”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70"/>
          <p:cNvSpPr/>
          <p:nvPr/>
        </p:nvSpPr>
        <p:spPr>
          <a:xfrm>
            <a:off x="539975" y="1440007"/>
            <a:ext cx="479400" cy="479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23" name="Google Shape;423;p70"/>
          <p:cNvSpPr/>
          <p:nvPr/>
        </p:nvSpPr>
        <p:spPr>
          <a:xfrm>
            <a:off x="3411805" y="1440001"/>
            <a:ext cx="479400" cy="479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2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6277920" y="1444290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3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30" name="Google Shape;430;p70"/>
          <p:cNvSpPr txBox="1"/>
          <p:nvPr>
            <p:ph idx="4" type="subTitle"/>
          </p:nvPr>
        </p:nvSpPr>
        <p:spPr>
          <a:xfrm>
            <a:off x="3411817" y="1930910"/>
            <a:ext cx="23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252525"/>
                </a:solidFill>
              </a:rPr>
              <a:t>Сегодня</a:t>
            </a:r>
            <a:r>
              <a:rPr lang="ru">
                <a:solidFill>
                  <a:srgbClr val="252525"/>
                </a:solidFill>
              </a:rPr>
              <a:t> -</a:t>
            </a:r>
            <a:endParaRPr>
              <a:solidFill>
                <a:srgbClr val="25252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Задачи уровня: “Почувствуй себя джуном”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431" name="Google Shape;431;p70"/>
          <p:cNvSpPr txBox="1"/>
          <p:nvPr>
            <p:ph idx="7" type="subTitle"/>
          </p:nvPr>
        </p:nvSpPr>
        <p:spPr>
          <a:xfrm>
            <a:off x="6283625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мидлом”</a:t>
            </a:r>
            <a:endParaRPr/>
          </a:p>
        </p:txBody>
      </p:sp>
      <p:sp>
        <p:nvSpPr>
          <p:cNvPr id="432" name="Google Shape;432;p7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33" name="Google Shape;433;p7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Семинары блока “Знакомство с языками программирования”</a:t>
            </a:r>
            <a:endParaRPr/>
          </a:p>
        </p:txBody>
      </p:sp>
      <p:pic>
        <p:nvPicPr>
          <p:cNvPr id="434" name="Google Shape;4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000" y="3425050"/>
            <a:ext cx="1648569" cy="14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Формат работы: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0" name="Google Shape;440;p71"/>
          <p:cNvSpPr txBox="1"/>
          <p:nvPr>
            <p:ph idx="1" type="subTitle"/>
          </p:nvPr>
        </p:nvSpPr>
        <p:spPr>
          <a:xfrm>
            <a:off x="540000" y="1168500"/>
            <a:ext cx="53757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Вопросы, обсуждение домашнего задания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Демонстрация решения задачи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в сессионных залах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Обсуждение программы (решения задачи) в общем зале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pic>
        <p:nvPicPr>
          <p:cNvPr id="442" name="Google Shape;4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97999" y="1125275"/>
            <a:ext cx="1737450" cy="35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48" name="Google Shape;448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54" name="Google Shape;454;p7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решения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Знакомство с языками программирования</a:t>
            </a:r>
            <a:endParaRPr/>
          </a:p>
        </p:txBody>
      </p:sp>
      <p:sp>
        <p:nvSpPr>
          <p:cNvPr id="460" name="Google Shape;460;p7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Демонстрация решения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74"/>
          <p:cNvSpPr txBox="1"/>
          <p:nvPr/>
        </p:nvSpPr>
        <p:spPr>
          <a:xfrm>
            <a:off x="536400" y="1260000"/>
            <a:ext cx="45474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Задача №17</a:t>
            </a:r>
            <a:r>
              <a:rPr lang="ru">
                <a:solidFill>
                  <a:schemeClr val="dk1"/>
                </a:solidFill>
              </a:rPr>
              <a:t>. Напишите программу, которая принимает на вход координаты точки (X и Y),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причем</a:t>
            </a:r>
            <a:r>
              <a:rPr lang="ru">
                <a:solidFill>
                  <a:schemeClr val="dk1"/>
                </a:solidFill>
              </a:rPr>
              <a:t> X ≠ 0 и Y ≠ 0 и выдаёт номер четверти плоскости, в которой находится эта точка.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7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63" name="Google Shape;463;p74"/>
          <p:cNvPicPr preferRelativeResize="0"/>
          <p:nvPr/>
        </p:nvPicPr>
        <p:blipFill rotWithShape="1">
          <a:blip r:embed="rId3">
            <a:alphaModFix/>
          </a:blip>
          <a:srcRect b="0" l="1630" r="-1630" t="0"/>
          <a:stretch/>
        </p:blipFill>
        <p:spPr>
          <a:xfrm>
            <a:off x="2066738" y="2340963"/>
            <a:ext cx="2904527" cy="281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36400" y="3957900"/>
            <a:ext cx="2036698" cy="119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